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8" r:id="rId4"/>
    <p:sldId id="275" r:id="rId5"/>
    <p:sldId id="259" r:id="rId6"/>
    <p:sldId id="269" r:id="rId7"/>
    <p:sldId id="272" r:id="rId8"/>
    <p:sldId id="262" r:id="rId9"/>
    <p:sldId id="263" r:id="rId10"/>
    <p:sldId id="264" r:id="rId11"/>
    <p:sldId id="274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B993306-5DBE-49B4-BBD6-EEEC14DD96BF}">
          <p14:sldIdLst>
            <p14:sldId id="256"/>
            <p14:sldId id="260"/>
            <p14:sldId id="258"/>
            <p14:sldId id="275"/>
            <p14:sldId id="259"/>
            <p14:sldId id="269"/>
            <p14:sldId id="272"/>
            <p14:sldId id="262"/>
            <p14:sldId id="263"/>
            <p14:sldId id="264"/>
            <p14:sldId id="274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  <a:srgbClr val="11FF00"/>
    <a:srgbClr val="F9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02048-B0A0-F2EF-CAE8-C1B8AADBA6BD}" v="86" dt="2021-10-20T18:49:10.551"/>
    <p1510:client id="{2A9481F4-F797-B3B7-89B1-1349D0D1E427}" v="67" dt="2021-10-21T02:23:27.971"/>
    <p1510:client id="{302F6326-F7DF-4605-9927-65306DB2CEEA}" v="339" dt="2021-10-20T15:34:35.140"/>
    <p1510:client id="{33EAB5CC-176E-BCA2-F78C-DED9C2121308}" v="27" dt="2021-10-20T02:59:52.954"/>
    <p1510:client id="{4ABFE864-9387-598E-B3CE-056D924A65C0}" v="144" dt="2021-10-20T18:51:10.402"/>
    <p1510:client id="{5137449E-B101-B225-74EA-DDDFD48E1FD7}" v="1" dt="2021-10-20T19:44:07.560"/>
    <p1510:client id="{52B8E3D7-0818-2250-7F83-EAB09079E560}" v="86" dt="2021-10-20T16:52:35.320"/>
    <p1510:client id="{639B4B50-89F6-FB71-A0F5-5AA9789E1654}" v="11" dt="2021-10-20T17:34:20.842"/>
    <p1510:client id="{659E2347-B730-C6B8-5FED-A51A5E215B82}" v="9" dt="2021-10-20T18:48:37.869"/>
    <p1510:client id="{7A6A62FB-4C1F-28A8-7087-77A6F56CAF7E}" v="126" dt="2021-10-20T16:33:34.538"/>
    <p1510:client id="{7D1AA7FA-D4E0-B1DF-D38B-AD2C93B56279}" v="25" dt="2021-10-20T23:42:33.383"/>
    <p1510:client id="{98608926-198A-0E27-D9F5-33DA1F3BB845}" v="101" dt="2021-10-20T18:23:16.754"/>
    <p1510:client id="{98D7410F-A999-992C-8125-7F54AC48DF40}" v="22" dt="2021-10-20T14:31:08.172"/>
    <p1510:client id="{9C4C9326-BCF0-48F5-A033-050B43093058}" v="30" dt="2021-10-20T16:37:12.865"/>
    <p1510:client id="{ABBF01BC-3F28-4450-94F0-F294C7B1B942}" v="71" dt="2021-10-21T01:55:54.031"/>
    <p1510:client id="{D418C1E2-8DAE-787E-1D26-BFEDC51CDEFA}" v="11" dt="2021-10-20T15:42:53.281"/>
    <p1510:client id="{E5A1EAAD-54CE-9952-F1AB-1F96322DA2D1}" v="1" dt="2021-10-20T02:36:45.932"/>
    <p1510:client id="{F7CD23F6-F566-F20D-0A14-D3A010356BAD}" v="59" dt="2021-10-21T14:10:12.617"/>
    <p1510:client id="{FD6553FE-EC13-9F97-FFA2-22687DA1D2CD}" v="54" dt="2021-10-20T15:42:42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420EF-560E-429D-8590-D216EEE482D4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80272-5B8F-4124-8FA5-AD800F774A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90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0272-5B8F-4124-8FA5-AD800F774AD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780AE-CC9F-43BB-8507-D9254A24A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51EDC5-82D3-4129-9714-A63E3085B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3F9887-4C15-4A78-9717-614AFCBB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D4BF16-E737-4CB0-9BC0-FBBEFC43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4150A-4EF7-4EEF-AA8E-B01E0F83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82172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CF19A-982C-472B-A533-C3E8294B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73B728-5DF4-4838-8C15-5AE905F9E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CF47B-F76B-4542-BBD2-143252A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347FA-7CD8-4B34-8F1C-78767D1C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3A92C-52B3-42CC-A2DA-C28F730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43932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69043E-D6B8-40A3-9DBC-E0F2A9C08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51FC49-2E42-4DFA-8298-D335F3A2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3A88B-AB38-417E-A5C5-A389721F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4EF88-BC4C-48C7-BB5F-D6DBD9BF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5DDDD5-BF1E-4A07-B0F7-C31287A7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21274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DFA4-7C6D-4C53-A871-F8254B59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456"/>
            <a:ext cx="10515600" cy="1325563"/>
          </a:xfrm>
        </p:spPr>
        <p:txBody>
          <a:bodyPr/>
          <a:lstStyle>
            <a:lvl1pPr>
              <a:defRPr>
                <a:solidFill>
                  <a:srgbClr val="F9F7F7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6C2C92-FE0C-4AD3-8B6E-EEAA72E0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6B960-7D58-4CB0-83E5-E097591D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0D3BD5-E215-40E0-99D2-5303AE08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6500D7-10C6-4F96-91A9-6C0ACD63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8875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F26F6-9AC3-48BE-ADE4-DB48F47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C11754-2CA6-42D3-8B21-E5CB1C898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74982-56AA-43FF-947D-3C6147F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E2CD8-9AF9-42B9-BEA3-00F4C13B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73AED-E62B-4F3C-81C7-B7A49034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64716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C91A0-E992-4C5E-AB51-0826950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CDE8E-4BF6-4B0E-A8C0-16897A467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6A988E-F710-46F2-B01D-E61C37E2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8D8669-D453-462E-A831-E45BDEBC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1DF3C-A9AC-496B-A7E9-73377B23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6C7A8A-8487-4383-B1C2-70143EEA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3508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1E96C-C382-4E92-9817-7C0AE2E6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3B3487-11EA-4C99-9EA4-1F05F8B81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251668-9095-4696-8B73-6FA74759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1E5F64-4F05-4302-8877-F2692AFE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99B2B-43CC-42F9-B9E4-C32CBE787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C9600E4-4A6D-4D41-8E91-AD521095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7D8C12-F464-4551-8D3E-819CDE9A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9FBEF3-32B1-45D1-8D49-B71B1ED7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5788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AA283-DD20-4AD1-AFDC-4C2F5B5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FFCACD-32FA-40E3-83E4-ED819341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4F26EA-4EC9-482F-93F7-F3EE6C5F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C9D016-ED4C-4D06-8612-DBDB23AC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3358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0E116E-0187-4CCB-9373-D079A143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8ABC9D3-B7B7-45EB-BF2F-C939D73E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2183FE-BBEF-4CE0-AF93-9B75C3F9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27761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6FDBF-EE9F-4429-8C94-0E59BDC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A5D0C-8A25-412B-B844-78DC61DF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011DB6-6103-49CC-B8A2-E2CF9DDDB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BCC192-0C2F-48C8-8F14-FE569527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D84178-A9E0-4227-8A0A-D3C2EB79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A84AC-E6F4-4A9D-8489-3F876C37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537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34DF2-F24C-4E33-B675-41800D5E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37ED26-E123-4653-A216-BAF2405E9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C175DF-E78E-4583-8586-BE79B6DDE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316C56-2FBD-4AE6-B624-600D0CB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4398E7-3E73-4A20-B474-AA52933F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8B85A5-971B-471B-B58F-1B91A8EA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2710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CDBCAD-5A3C-4B92-A949-A1B88C43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CFDCC5-B9A3-4E83-9C3C-69CA9F5B3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AA9B34-951C-44AB-B721-CBF4253AE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5064-1ACD-440C-A364-EBC67D835ED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2D9276-EE58-4834-9B57-D2BFE2247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38FC0-4533-4BED-B843-49BF15FA2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FA2E-2C0E-4D87-8E8E-0D742DC53A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49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006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7C8-EDA5-458B-8195-1BDB8564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Analytics:</a:t>
            </a:r>
            <a:endParaRPr lang="en-US"/>
          </a:p>
        </p:txBody>
      </p:sp>
      <p:pic>
        <p:nvPicPr>
          <p:cNvPr id="7" name="Picture 4" descr="Table&#10;&#10;Description automatically generated">
            <a:extLst>
              <a:ext uri="{FF2B5EF4-FFF2-40B4-BE49-F238E27FC236}">
                <a16:creationId xmlns:a16="http://schemas.microsoft.com/office/drawing/2014/main" id="{C700CA8A-D57E-4787-99F5-C3B6BAFA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61" y="2551196"/>
            <a:ext cx="10173277" cy="103101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E4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315079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8A12-479B-4BF6-90E8-CF080D69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243" y="820600"/>
            <a:ext cx="3902016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Sensor </a:t>
            </a:r>
            <a:r>
              <a:rPr lang="en-US" dirty="0" smtClean="0">
                <a:cs typeface="Calibri Light"/>
              </a:rPr>
              <a:t>DTH11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9184AA-2BDC-4261-92E8-3C95B785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22" y="1810751"/>
            <a:ext cx="5656409" cy="4124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6D54CF-5942-4529-B7E2-A63B119286A7}"/>
              </a:ext>
            </a:extLst>
          </p:cNvPr>
          <p:cNvSpPr txBox="1">
            <a:spLocks/>
          </p:cNvSpPr>
          <p:nvPr/>
        </p:nvSpPr>
        <p:spPr>
          <a:xfrm>
            <a:off x="6267092" y="2146163"/>
            <a:ext cx="5742319" cy="4531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9F7F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dirty="0">
                <a:ea typeface="+mj-lt"/>
                <a:cs typeface="+mj-lt"/>
              </a:rPr>
              <a:t>O </a:t>
            </a:r>
            <a:r>
              <a:rPr lang="en-US" dirty="0" err="1">
                <a:ea typeface="+mj-lt"/>
                <a:cs typeface="+mj-lt"/>
              </a:rPr>
              <a:t>esquema</a:t>
            </a:r>
            <a:r>
              <a:rPr lang="en-US" dirty="0">
                <a:ea typeface="+mj-lt"/>
                <a:cs typeface="+mj-lt"/>
              </a:rPr>
              <a:t> de </a:t>
            </a:r>
            <a:r>
              <a:rPr lang="en-US" dirty="0" err="1">
                <a:ea typeface="+mj-lt"/>
                <a:cs typeface="+mj-lt"/>
              </a:rPr>
              <a:t>ligação</a:t>
            </a:r>
            <a:r>
              <a:rPr lang="en-US" dirty="0">
                <a:ea typeface="+mj-lt"/>
                <a:cs typeface="+mj-lt"/>
              </a:rPr>
              <a:t> é super simples, </a:t>
            </a:r>
            <a:r>
              <a:rPr lang="en-US" dirty="0" err="1">
                <a:ea typeface="+mj-lt"/>
                <a:cs typeface="+mj-lt"/>
              </a:rPr>
              <a:t>vamos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alimentar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smtClean="0">
                <a:ea typeface="+mj-lt"/>
                <a:cs typeface="+mj-lt"/>
              </a:rPr>
              <a:t>o </a:t>
            </a:r>
            <a:r>
              <a:rPr lang="en-US" dirty="0" smtClean="0">
                <a:ea typeface="+mj-lt"/>
                <a:cs typeface="+mj-lt"/>
              </a:rPr>
              <a:t>DTH11</a:t>
            </a:r>
            <a:r>
              <a:rPr lang="en-US" dirty="0" smtClean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através</a:t>
            </a:r>
            <a:r>
              <a:rPr lang="en-US" dirty="0">
                <a:ea typeface="+mj-lt"/>
                <a:cs typeface="+mj-lt"/>
              </a:rPr>
              <a:t> dos </a:t>
            </a:r>
            <a:r>
              <a:rPr lang="en-US" dirty="0" err="1">
                <a:ea typeface="+mj-lt"/>
                <a:cs typeface="+mj-lt"/>
              </a:rPr>
              <a:t>pinos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>
                <a:ea typeface="+mj-lt"/>
                <a:cs typeface="+mj-lt"/>
              </a:rPr>
              <a:t>externos</a:t>
            </a:r>
            <a:r>
              <a:rPr lang="en-US" dirty="0">
                <a:ea typeface="+mj-lt"/>
                <a:cs typeface="+mj-lt"/>
              </a:rPr>
              <a:t> e </a:t>
            </a:r>
            <a:r>
              <a:rPr lang="en-US" dirty="0" err="1">
                <a:ea typeface="+mj-lt"/>
                <a:cs typeface="+mj-lt"/>
              </a:rPr>
              <a:t>ligar</a:t>
            </a:r>
            <a:r>
              <a:rPr lang="en-US" dirty="0">
                <a:ea typeface="+mj-lt"/>
                <a:cs typeface="+mj-lt"/>
              </a:rPr>
              <a:t> o </a:t>
            </a:r>
            <a:r>
              <a:rPr lang="en-US" dirty="0" err="1">
                <a:ea typeface="+mj-lt"/>
                <a:cs typeface="+mj-lt"/>
              </a:rPr>
              <a:t>pino</a:t>
            </a:r>
            <a:r>
              <a:rPr lang="en-US" dirty="0">
                <a:ea typeface="+mj-lt"/>
                <a:cs typeface="+mj-lt"/>
              </a:rPr>
              <a:t> central do </a:t>
            </a:r>
            <a:r>
              <a:rPr lang="en-US" dirty="0" smtClean="0">
                <a:ea typeface="+mj-lt"/>
                <a:cs typeface="+mj-lt"/>
              </a:rPr>
              <a:t>DTH11 </a:t>
            </a:r>
            <a:r>
              <a:rPr lang="en-US" dirty="0">
                <a:ea typeface="+mj-lt"/>
                <a:cs typeface="+mj-lt"/>
              </a:rPr>
              <a:t>com um jumper no </a:t>
            </a:r>
            <a:r>
              <a:rPr lang="en-US" dirty="0" err="1">
                <a:ea typeface="+mj-lt"/>
                <a:cs typeface="+mj-lt"/>
              </a:rPr>
              <a:t>pino</a:t>
            </a:r>
            <a:r>
              <a:rPr lang="en-US" dirty="0">
                <a:ea typeface="+mj-lt"/>
                <a:cs typeface="+mj-lt"/>
              </a:rPr>
              <a:t> A0, </a:t>
            </a:r>
            <a:r>
              <a:rPr lang="en-US" dirty="0" err="1">
                <a:ea typeface="+mj-lt"/>
                <a:cs typeface="+mj-lt"/>
              </a:rPr>
              <a:t>devendo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ter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cuidado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>
                <a:ea typeface="+mj-lt"/>
                <a:cs typeface="+mj-lt"/>
              </a:rPr>
              <a:t>apenas</a:t>
            </a:r>
            <a:r>
              <a:rPr lang="en-US" dirty="0">
                <a:ea typeface="+mj-lt"/>
                <a:cs typeface="+mj-lt"/>
              </a:rPr>
              <a:t> para </a:t>
            </a:r>
            <a:r>
              <a:rPr lang="en-US" dirty="0" err="1">
                <a:ea typeface="+mj-lt"/>
                <a:cs typeface="+mj-lt"/>
              </a:rPr>
              <a:t>não</a:t>
            </a:r>
            <a:r>
              <a:rPr lang="en-US" dirty="0">
                <a:ea typeface="+mj-lt"/>
                <a:cs typeface="+mj-lt"/>
              </a:rPr>
              <a:t> inverter </a:t>
            </a:r>
            <a:r>
              <a:rPr lang="en-US" dirty="0" err="1">
                <a:ea typeface="+mj-lt"/>
                <a:cs typeface="+mj-lt"/>
              </a:rPr>
              <a:t>os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pinos</a:t>
            </a:r>
            <a:r>
              <a:rPr lang="en-US" dirty="0">
                <a:ea typeface="+mj-lt"/>
                <a:cs typeface="+mj-lt"/>
              </a:rPr>
              <a:t> de </a:t>
            </a:r>
            <a:r>
              <a:rPr lang="en-US" dirty="0" err="1">
                <a:ea typeface="+mj-lt"/>
                <a:cs typeface="+mj-lt"/>
              </a:rPr>
              <a:t>alimentação</a:t>
            </a:r>
            <a:r>
              <a:rPr lang="en-US" dirty="0">
                <a:ea typeface="+mj-lt"/>
                <a:cs typeface="+mj-lt"/>
              </a:rPr>
              <a:t> do sensor.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>
              <a:cs typeface="Calibri Light"/>
            </a:endParaRPr>
          </a:p>
          <a:p>
            <a:pPr>
              <a:lnSpc>
                <a:spcPct val="120000"/>
              </a:lnSpc>
            </a:pPr>
            <a:r>
              <a:rPr lang="en-US" dirty="0">
                <a:ea typeface="+mj-lt"/>
                <a:cs typeface="+mj-lt"/>
              </a:rPr>
              <a:t>As </a:t>
            </a:r>
            <a:r>
              <a:rPr lang="en-US" dirty="0" err="1">
                <a:ea typeface="+mj-lt"/>
                <a:cs typeface="+mj-lt"/>
              </a:rPr>
              <a:t>conexões</a:t>
            </a:r>
            <a:r>
              <a:rPr lang="en-US" dirty="0">
                <a:ea typeface="+mj-lt"/>
                <a:cs typeface="+mj-lt"/>
              </a:rPr>
              <a:t> do LM35 com o </a:t>
            </a:r>
            <a:r>
              <a:rPr lang="en-US" dirty="0" err="1">
                <a:ea typeface="+mj-lt"/>
                <a:cs typeface="+mj-lt"/>
              </a:rPr>
              <a:t>Arduíno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são</a:t>
            </a:r>
            <a:r>
              <a:rPr lang="en-US" dirty="0">
                <a:ea typeface="+mj-lt"/>
                <a:cs typeface="+mj-lt"/>
              </a:rPr>
              <a:t> simples, o </a:t>
            </a:r>
            <a:r>
              <a:rPr lang="en-US" dirty="0" err="1">
                <a:ea typeface="+mj-lt"/>
                <a:cs typeface="+mj-lt"/>
              </a:rPr>
              <a:t>Pino</a:t>
            </a:r>
            <a:r>
              <a:rPr lang="en-US" dirty="0">
                <a:ea typeface="+mj-lt"/>
                <a:cs typeface="+mj-lt"/>
              </a:rPr>
              <a:t> 1 do </a:t>
            </a:r>
            <a:r>
              <a:rPr lang="en-US" dirty="0" smtClean="0">
                <a:ea typeface="+mj-lt"/>
                <a:cs typeface="+mj-lt"/>
              </a:rPr>
              <a:t>DTH11 </a:t>
            </a:r>
            <a:r>
              <a:rPr lang="en-US" dirty="0">
                <a:ea typeface="+mj-lt"/>
                <a:cs typeface="+mj-lt"/>
              </a:rPr>
              <a:t>é </a:t>
            </a:r>
            <a:r>
              <a:rPr lang="en-US" dirty="0" err="1">
                <a:ea typeface="+mj-lt"/>
                <a:cs typeface="+mj-lt"/>
              </a:rPr>
              <a:t>conectado</a:t>
            </a:r>
            <a:r>
              <a:rPr lang="en-US" dirty="0">
                <a:ea typeface="+mj-lt"/>
                <a:cs typeface="+mj-lt"/>
              </a:rPr>
              <a:t> com</a:t>
            </a:r>
          </a:p>
          <a:p>
            <a:pPr>
              <a:lnSpc>
                <a:spcPct val="120000"/>
              </a:lnSpc>
            </a:pPr>
            <a:r>
              <a:rPr lang="en-US" dirty="0">
                <a:ea typeface="+mj-lt"/>
                <a:cs typeface="+mj-lt"/>
              </a:rPr>
              <a:t>o +</a:t>
            </a:r>
            <a:r>
              <a:rPr lang="en-US" dirty="0" smtClean="0">
                <a:ea typeface="+mj-lt"/>
                <a:cs typeface="+mj-lt"/>
              </a:rPr>
              <a:t>5V </a:t>
            </a:r>
            <a:r>
              <a:rPr lang="en-US" dirty="0">
                <a:ea typeface="+mj-lt"/>
                <a:cs typeface="+mj-lt"/>
              </a:rPr>
              <a:t>do </a:t>
            </a:r>
            <a:r>
              <a:rPr lang="en-US" dirty="0" err="1">
                <a:ea typeface="+mj-lt"/>
                <a:cs typeface="+mj-lt"/>
              </a:rPr>
              <a:t>Arduíno</a:t>
            </a:r>
            <a:r>
              <a:rPr lang="en-US" dirty="0">
                <a:ea typeface="+mj-lt"/>
                <a:cs typeface="+mj-lt"/>
              </a:rPr>
              <a:t>, o </a:t>
            </a:r>
            <a:r>
              <a:rPr lang="en-US" dirty="0" err="1">
                <a:ea typeface="+mj-lt"/>
                <a:cs typeface="+mj-lt"/>
              </a:rPr>
              <a:t>pino</a:t>
            </a:r>
            <a:r>
              <a:rPr lang="en-US" dirty="0">
                <a:ea typeface="+mj-lt"/>
                <a:cs typeface="+mj-lt"/>
              </a:rPr>
              <a:t> 2 </a:t>
            </a:r>
            <a:r>
              <a:rPr lang="en-US" dirty="0" err="1">
                <a:ea typeface="+mj-lt"/>
                <a:cs typeface="+mj-lt"/>
              </a:rPr>
              <a:t>vai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conectado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pino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analógico</a:t>
            </a:r>
            <a:r>
              <a:rPr lang="en-US" dirty="0">
                <a:ea typeface="+mj-lt"/>
                <a:cs typeface="+mj-lt"/>
              </a:rPr>
              <a:t> A0 e o </a:t>
            </a:r>
            <a:r>
              <a:rPr lang="en-US" dirty="0" err="1">
                <a:ea typeface="+mj-lt"/>
                <a:cs typeface="+mj-lt"/>
              </a:rPr>
              <a:t>pino</a:t>
            </a:r>
            <a:r>
              <a:rPr lang="en-US" dirty="0">
                <a:ea typeface="+mj-lt"/>
                <a:cs typeface="+mj-lt"/>
              </a:rPr>
              <a:t> 3 do </a:t>
            </a:r>
            <a:r>
              <a:rPr lang="en-US" dirty="0" smtClean="0">
                <a:ea typeface="+mj-lt"/>
                <a:cs typeface="+mj-lt"/>
              </a:rPr>
              <a:t>sensor </a:t>
            </a:r>
            <a:r>
              <a:rPr lang="en-US" dirty="0">
                <a:ea typeface="+mj-lt"/>
                <a:cs typeface="+mj-lt"/>
              </a:rPr>
              <a:t>que</a:t>
            </a:r>
          </a:p>
          <a:p>
            <a:pPr>
              <a:lnSpc>
                <a:spcPct val="120000"/>
              </a:lnSpc>
            </a:pPr>
            <a:r>
              <a:rPr lang="en-US" dirty="0">
                <a:ea typeface="+mj-lt"/>
                <a:cs typeface="+mj-lt"/>
              </a:rPr>
              <a:t>é o </a:t>
            </a:r>
            <a:r>
              <a:rPr lang="en-US" dirty="0" err="1">
                <a:ea typeface="+mj-lt"/>
                <a:cs typeface="+mj-lt"/>
              </a:rPr>
              <a:t>negativo</a:t>
            </a:r>
            <a:r>
              <a:rPr lang="en-US" dirty="0">
                <a:ea typeface="+mj-lt"/>
                <a:cs typeface="+mj-lt"/>
              </a:rPr>
              <a:t> (terra) </a:t>
            </a:r>
            <a:r>
              <a:rPr lang="en-US" dirty="0" err="1">
                <a:ea typeface="+mj-lt"/>
                <a:cs typeface="+mj-lt"/>
              </a:rPr>
              <a:t>vai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conectado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ao</a:t>
            </a:r>
            <a:r>
              <a:rPr lang="en-US" dirty="0">
                <a:ea typeface="+mj-lt"/>
                <a:cs typeface="+mj-lt"/>
              </a:rPr>
              <a:t> GND do </a:t>
            </a:r>
            <a:r>
              <a:rPr lang="en-US" dirty="0" err="1">
                <a:ea typeface="+mj-lt"/>
                <a:cs typeface="+mj-lt"/>
              </a:rPr>
              <a:t>Arduíno</a:t>
            </a:r>
            <a:r>
              <a:rPr lang="en-US" dirty="0">
                <a:ea typeface="+mj-lt"/>
                <a:cs typeface="+mj-lt"/>
              </a:rPr>
              <a:t>.</a:t>
            </a:r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83560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F210-A883-4326-AD93-BACCF2BE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45"/>
            <a:ext cx="10515600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Modelo</a:t>
            </a:r>
            <a:r>
              <a:rPr lang="en-US">
                <a:cs typeface="Calibri Light"/>
              </a:rPr>
              <a:t> de dados lógico:</a:t>
            </a:r>
            <a:endParaRPr lang="en-US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BF50A302-C219-451A-A94E-465EED07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499" y="2092036"/>
            <a:ext cx="6971001" cy="3867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683363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C0C3-F481-4C3A-B397-76F3CE79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66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Github:</a:t>
            </a:r>
            <a:endParaRPr lang="en-US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1C2C23C-47DE-4A6D-BD43-EF86F0C2A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841" y="1887505"/>
            <a:ext cx="7232317" cy="3925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103925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39" y="1190625"/>
            <a:ext cx="97059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377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76B7-4638-4485-B2C1-40AC47B4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cs typeface="Calibri Light"/>
              </a:rPr>
              <a:t>Equipe</a:t>
            </a:r>
            <a:r>
              <a:rPr lang="en-US" dirty="0" smtClean="0">
                <a:cs typeface="Calibri Light"/>
              </a:rPr>
              <a:t> </a:t>
            </a:r>
            <a:r>
              <a:rPr lang="en-US" dirty="0" err="1" smtClean="0">
                <a:cs typeface="Calibri Light"/>
              </a:rPr>
              <a:t>MushSolution</a:t>
            </a:r>
            <a:r>
              <a:rPr lang="en-US" dirty="0" smtClean="0">
                <a:cs typeface="Calibri Light"/>
              </a:rPr>
              <a:t>:</a:t>
            </a:r>
            <a:endParaRPr lang="en-U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1704E62-3A3C-4A9A-8502-94C57C8889D8}"/>
              </a:ext>
            </a:extLst>
          </p:cNvPr>
          <p:cNvSpPr/>
          <p:nvPr/>
        </p:nvSpPr>
        <p:spPr>
          <a:xfrm flipH="1">
            <a:off x="2033786" y="3005852"/>
            <a:ext cx="1247848" cy="1247848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57C1D70-6AFD-4182-B8D1-3EFEABB5102B}"/>
              </a:ext>
            </a:extLst>
          </p:cNvPr>
          <p:cNvSpPr txBox="1">
            <a:spLocks/>
          </p:cNvSpPr>
          <p:nvPr/>
        </p:nvSpPr>
        <p:spPr>
          <a:xfrm>
            <a:off x="1664178" y="4381700"/>
            <a:ext cx="16174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Glacial Indifference"/>
              </a:rPr>
              <a:t>Gabriel Oliveira</a:t>
            </a:r>
            <a:endParaRPr lang="en-US" sz="16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0583783-B59D-4FCE-B3E6-A627910C4774}"/>
              </a:ext>
            </a:extLst>
          </p:cNvPr>
          <p:cNvSpPr/>
          <p:nvPr/>
        </p:nvSpPr>
        <p:spPr>
          <a:xfrm flipH="1">
            <a:off x="3801156" y="3005852"/>
            <a:ext cx="1247848" cy="124784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4C61AAB-E1DF-415C-BE99-5B8307ECCF0A}"/>
              </a:ext>
            </a:extLst>
          </p:cNvPr>
          <p:cNvSpPr txBox="1">
            <a:spLocks/>
          </p:cNvSpPr>
          <p:nvPr/>
        </p:nvSpPr>
        <p:spPr>
          <a:xfrm>
            <a:off x="3740320" y="4453586"/>
            <a:ext cx="1859076" cy="348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Glacial Indifference" pitchFamily="50" charset="0"/>
              </a:rPr>
              <a:t>Karina Garcia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009C421-72FA-4421-ABAA-2CD926AAFD04}"/>
              </a:ext>
            </a:extLst>
          </p:cNvPr>
          <p:cNvSpPr/>
          <p:nvPr/>
        </p:nvSpPr>
        <p:spPr>
          <a:xfrm flipH="1">
            <a:off x="5599396" y="3005852"/>
            <a:ext cx="1247848" cy="1247848"/>
          </a:xfrm>
          <a:prstGeom prst="ellipse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86EC40F-AA8D-426A-819E-0D9D4548D115}"/>
              </a:ext>
            </a:extLst>
          </p:cNvPr>
          <p:cNvSpPr txBox="1">
            <a:spLocks/>
          </p:cNvSpPr>
          <p:nvPr/>
        </p:nvSpPr>
        <p:spPr>
          <a:xfrm>
            <a:off x="5390284" y="4381700"/>
            <a:ext cx="191595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 pitchFamily="50" charset="0"/>
              </a:rPr>
              <a:t>Leticia Nascimento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3FC2406-6AA8-4994-A5F8-36E476E90EB9}"/>
              </a:ext>
            </a:extLst>
          </p:cNvPr>
          <p:cNvSpPr/>
          <p:nvPr/>
        </p:nvSpPr>
        <p:spPr>
          <a:xfrm flipH="1">
            <a:off x="7592957" y="3005852"/>
            <a:ext cx="1247848" cy="1247848"/>
          </a:xfrm>
          <a:prstGeom prst="ellipse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6F1856-05F2-4579-B7B9-3B47A5F10342}"/>
              </a:ext>
            </a:extLst>
          </p:cNvPr>
          <p:cNvSpPr txBox="1">
            <a:spLocks/>
          </p:cNvSpPr>
          <p:nvPr/>
        </p:nvSpPr>
        <p:spPr>
          <a:xfrm>
            <a:off x="7591930" y="4381700"/>
            <a:ext cx="1882504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bg1"/>
                </a:solidFill>
                <a:latin typeface="Glacial Indifference"/>
              </a:rPr>
              <a:t>Renata Melo</a:t>
            </a:r>
            <a:endParaRPr lang="en-US" sz="160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174689B-1A87-4DC4-ABBA-DE791D7D0D4A}"/>
              </a:ext>
            </a:extLst>
          </p:cNvPr>
          <p:cNvSpPr/>
          <p:nvPr/>
        </p:nvSpPr>
        <p:spPr>
          <a:xfrm flipH="1">
            <a:off x="9474434" y="3005852"/>
            <a:ext cx="1247848" cy="1247848"/>
          </a:xfrm>
          <a:prstGeom prst="ellipse">
            <a:avLst/>
          </a:prstGeom>
          <a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solidFill>
              <a:srgbClr val="5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CA3E17-8FE4-4BDA-86CB-EBA455656BD0}"/>
              </a:ext>
            </a:extLst>
          </p:cNvPr>
          <p:cNvSpPr txBox="1">
            <a:spLocks/>
          </p:cNvSpPr>
          <p:nvPr/>
        </p:nvSpPr>
        <p:spPr>
          <a:xfrm>
            <a:off x="9158675" y="4341186"/>
            <a:ext cx="1879366" cy="492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Glacial Indifference"/>
              </a:rPr>
              <a:t>Vinicius</a:t>
            </a:r>
            <a:r>
              <a:rPr lang="en-US" sz="1600" dirty="0">
                <a:solidFill>
                  <a:schemeClr val="bg1"/>
                </a:solidFill>
                <a:latin typeface="Glacial Indifference"/>
              </a:rPr>
              <a:t> Fonseca</a:t>
            </a:r>
            <a:endParaRPr lang="en-US" sz="16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18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552136"/>
            <a:ext cx="10820792" cy="1296808"/>
          </a:xfrm>
        </p:spPr>
        <p:txBody>
          <a:bodyPr/>
          <a:lstStyle/>
          <a:p>
            <a:pPr algn="ctr"/>
            <a:r>
              <a:rPr lang="pt-BR" dirty="0">
                <a:cs typeface="Calibri Light"/>
              </a:rPr>
              <a:t> </a:t>
            </a:r>
            <a:r>
              <a:rPr lang="pt-BR" dirty="0" smtClean="0">
                <a:solidFill>
                  <a:schemeClr val="bg1"/>
                </a:solidFill>
                <a:cs typeface="Calibri Light"/>
              </a:rPr>
              <a:t>Visão do Projeto</a:t>
            </a:r>
            <a:endParaRPr lang="pt-BR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74" y="1200540"/>
            <a:ext cx="11608278" cy="52897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r>
              <a:rPr lang="pt-BR" sz="2400" dirty="0" smtClean="0">
                <a:cs typeface="Calibri"/>
              </a:rPr>
              <a:t>Contexto do Segmento de atuação </a:t>
            </a:r>
          </a:p>
          <a:p>
            <a:endParaRPr lang="pt-BR" sz="2400" dirty="0">
              <a:cs typeface="Calibri"/>
            </a:endParaRPr>
          </a:p>
          <a:p>
            <a:r>
              <a:rPr lang="pt-BR" sz="2400" dirty="0" smtClean="0">
                <a:cs typeface="Calibri"/>
              </a:rPr>
              <a:t>Problemas – Desafio do segmento</a:t>
            </a:r>
          </a:p>
          <a:p>
            <a:endParaRPr lang="pt-BR" sz="2400" dirty="0">
              <a:cs typeface="Calibri"/>
            </a:endParaRPr>
          </a:p>
          <a:p>
            <a:r>
              <a:rPr lang="pt-BR" sz="2400" dirty="0" smtClean="0">
                <a:cs typeface="Calibri"/>
              </a:rPr>
              <a:t>Solução proposta pelo grupo</a:t>
            </a:r>
            <a:endParaRPr lang="pt-BR" sz="2400" dirty="0">
              <a:cs typeface="Calibri"/>
            </a:endParaRPr>
          </a:p>
          <a:p>
            <a:endParaRPr lang="pt-BR" dirty="0"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19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2927-CE05-4EAA-A5E7-2535C63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552136"/>
            <a:ext cx="10820792" cy="1296808"/>
          </a:xfrm>
        </p:spPr>
        <p:txBody>
          <a:bodyPr/>
          <a:lstStyle/>
          <a:p>
            <a:pPr algn="ctr"/>
            <a:r>
              <a:rPr lang="pt-BR" dirty="0">
                <a:cs typeface="Calibri Light"/>
              </a:rPr>
              <a:t> </a:t>
            </a:r>
            <a:r>
              <a:rPr lang="pt-BR" dirty="0">
                <a:solidFill>
                  <a:schemeClr val="bg1"/>
                </a:solidFill>
                <a:cs typeface="Calibri Light"/>
              </a:rPr>
              <a:t>Contexto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1F9DF-452D-45FA-892A-6A678256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74" y="1200540"/>
            <a:ext cx="11608278" cy="52897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pPr algn="just"/>
            <a:r>
              <a:rPr lang="pt-BR" sz="2600" dirty="0">
                <a:ea typeface="+mn-lt"/>
                <a:cs typeface="+mn-lt"/>
              </a:rPr>
              <a:t>O cogumelo do sol é uma planta medicinal, pode ser encontrado na forma de cápsulas em lojas de produtos naturais, farmácias e drogarias</a:t>
            </a:r>
            <a:endParaRPr lang="pt-BR" sz="2600" dirty="0">
              <a:cs typeface="Calibri"/>
            </a:endParaRPr>
          </a:p>
          <a:p>
            <a:pPr marL="0" indent="0" algn="just">
              <a:buNone/>
            </a:pPr>
            <a:endParaRPr lang="pt-BR" sz="2600" dirty="0">
              <a:ea typeface="+mn-lt"/>
              <a:cs typeface="+mn-lt"/>
            </a:endParaRPr>
          </a:p>
          <a:p>
            <a:pPr algn="just"/>
            <a:r>
              <a:rPr lang="pt-BR" sz="2600" dirty="0">
                <a:ea typeface="+mn-lt"/>
                <a:cs typeface="+mn-lt"/>
              </a:rPr>
              <a:t>Serve para ajudar no tratamento de HIV, câncer, problemas cardiovasculares entre outras </a:t>
            </a:r>
          </a:p>
          <a:p>
            <a:pPr algn="just"/>
            <a:endParaRPr lang="pt-BR" sz="2600" dirty="0">
              <a:ea typeface="+mn-lt"/>
              <a:cs typeface="+mn-lt"/>
            </a:endParaRPr>
          </a:p>
          <a:p>
            <a:pPr algn="just"/>
            <a:r>
              <a:rPr lang="pt-BR" sz="2600" dirty="0">
                <a:ea typeface="+mn-lt"/>
                <a:cs typeface="+mn-lt"/>
              </a:rPr>
              <a:t>Necessita de um controle de </a:t>
            </a:r>
            <a:r>
              <a:rPr lang="pt-BR" sz="2600" dirty="0" smtClean="0">
                <a:ea typeface="+mn-lt"/>
                <a:cs typeface="+mn-lt"/>
              </a:rPr>
              <a:t>temperatura e humidade </a:t>
            </a:r>
            <a:r>
              <a:rPr lang="pt-BR" sz="2600" dirty="0">
                <a:ea typeface="+mn-lt"/>
                <a:cs typeface="+mn-lt"/>
              </a:rPr>
              <a:t>específico para o seu cultivo, em um processo dificultoso e delicado para atingir a quantidade esperada para venda do mesmo.</a:t>
            </a:r>
          </a:p>
          <a:p>
            <a:pPr algn="just"/>
            <a:endParaRPr lang="pt-BR" sz="2600" dirty="0">
              <a:cs typeface="Calibri"/>
            </a:endParaRPr>
          </a:p>
          <a:p>
            <a:pPr algn="just"/>
            <a:r>
              <a:rPr lang="pt-BR" sz="2600" dirty="0">
                <a:ea typeface="+mn-lt"/>
                <a:cs typeface="+mn-lt"/>
              </a:rPr>
              <a:t>Produto que passa por várias etapas como, maturação da matriz, preparação do composto, pasteurização, incubação entre outras</a:t>
            </a:r>
            <a:endParaRPr lang="pt-BR" sz="2400" dirty="0">
              <a:cs typeface="Calibri"/>
            </a:endParaRPr>
          </a:p>
          <a:p>
            <a:endParaRPr lang="pt-BR" sz="2400" dirty="0">
              <a:cs typeface="Calibri"/>
            </a:endParaRPr>
          </a:p>
          <a:p>
            <a:endParaRPr lang="pt-BR" dirty="0"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740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D2800-8B47-434C-B81C-BDCAC839F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325"/>
            <a:ext cx="10515600" cy="5328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Portanto, é um produto de difícil produção, e necessita de um controle da temperatura </a:t>
            </a:r>
            <a:r>
              <a:rPr lang="pt-BR" dirty="0" smtClean="0">
                <a:ea typeface="+mn-lt"/>
                <a:cs typeface="+mn-lt"/>
              </a:rPr>
              <a:t>de </a:t>
            </a:r>
            <a:r>
              <a:rPr lang="pt-BR" dirty="0">
                <a:ea typeface="+mn-lt"/>
                <a:cs typeface="+mn-lt"/>
              </a:rPr>
              <a:t>22°C a </a:t>
            </a:r>
            <a:r>
              <a:rPr lang="pt-BR" dirty="0" smtClean="0">
                <a:ea typeface="+mn-lt"/>
                <a:cs typeface="+mn-lt"/>
              </a:rPr>
              <a:t>28°C e umidade entre 80% a 90%.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Muitos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funginicultores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perdem</a:t>
            </a:r>
            <a:r>
              <a:rPr lang="en-US" dirty="0">
                <a:ea typeface="+mn-lt"/>
                <a:cs typeface="+mn-lt"/>
              </a:rPr>
              <a:t> as </a:t>
            </a:r>
            <a:r>
              <a:rPr lang="en-US" dirty="0" err="1">
                <a:ea typeface="+mn-lt"/>
                <a:cs typeface="+mn-lt"/>
              </a:rPr>
              <a:t>safras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conseguirem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realizar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monitoramento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 smtClean="0">
                <a:ea typeface="+mn-lt"/>
                <a:cs typeface="+mn-lt"/>
              </a:rPr>
              <a:t>temperatura</a:t>
            </a:r>
            <a:r>
              <a:rPr lang="en-US" dirty="0" smtClean="0">
                <a:ea typeface="+mn-lt"/>
                <a:cs typeface="+mn-lt"/>
              </a:rPr>
              <a:t> e </a:t>
            </a:r>
            <a:r>
              <a:rPr lang="en-US" dirty="0" err="1" smtClean="0">
                <a:ea typeface="+mn-lt"/>
                <a:cs typeface="+mn-lt"/>
              </a:rPr>
              <a:t>umidade</a:t>
            </a:r>
            <a:r>
              <a:rPr lang="en-US" dirty="0" smtClean="0">
                <a:ea typeface="+mn-lt"/>
                <a:cs typeface="+mn-lt"/>
              </a:rPr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Criar</a:t>
            </a:r>
            <a:r>
              <a:rPr lang="en-US" dirty="0">
                <a:ea typeface="+mn-lt"/>
                <a:cs typeface="+mn-lt"/>
              </a:rPr>
              <a:t> um </a:t>
            </a:r>
            <a:r>
              <a:rPr lang="en-US" dirty="0" err="1">
                <a:ea typeface="+mn-lt"/>
                <a:cs typeface="+mn-lt"/>
              </a:rPr>
              <a:t>ambiente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ergonômico</a:t>
            </a:r>
            <a:r>
              <a:rPr lang="en-US" dirty="0">
                <a:ea typeface="+mn-lt"/>
                <a:cs typeface="+mn-lt"/>
              </a:rPr>
              <a:t> que visa a </a:t>
            </a:r>
            <a:r>
              <a:rPr lang="en-US" dirty="0" err="1">
                <a:ea typeface="+mn-lt"/>
                <a:cs typeface="+mn-lt"/>
              </a:rPr>
              <a:t>saúde</a:t>
            </a:r>
            <a:r>
              <a:rPr lang="en-US" dirty="0">
                <a:ea typeface="+mn-lt"/>
                <a:cs typeface="+mn-lt"/>
              </a:rPr>
              <a:t> e a </a:t>
            </a:r>
            <a:r>
              <a:rPr lang="en-US" dirty="0" err="1">
                <a:ea typeface="+mn-lt"/>
                <a:cs typeface="+mn-lt"/>
              </a:rPr>
              <a:t>produtividade</a:t>
            </a:r>
            <a:r>
              <a:rPr lang="en-US" dirty="0">
                <a:ea typeface="+mn-lt"/>
                <a:cs typeface="+mn-lt"/>
              </a:rPr>
              <a:t> dos </a:t>
            </a:r>
            <a:r>
              <a:rPr lang="en-US" dirty="0" err="1">
                <a:ea typeface="+mn-lt"/>
                <a:cs typeface="+mn-lt"/>
              </a:rPr>
              <a:t>cogumelos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alinhado</a:t>
            </a:r>
            <a:r>
              <a:rPr lang="en-US" dirty="0">
                <a:ea typeface="+mn-lt"/>
                <a:cs typeface="+mn-lt"/>
              </a:rPr>
              <a:t> com as </a:t>
            </a:r>
            <a:r>
              <a:rPr lang="en-US" dirty="0" err="1">
                <a:ea typeface="+mn-lt"/>
                <a:cs typeface="+mn-lt"/>
              </a:rPr>
              <a:t>norma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agrícolas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cs typeface="Calibri"/>
              </a:rPr>
              <a:t>Assim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gerando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uma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maior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lucratividade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financeira</a:t>
            </a:r>
            <a:r>
              <a:rPr lang="en-US" dirty="0">
                <a:cs typeface="Calibri"/>
              </a:rPr>
              <a:t> para o </a:t>
            </a:r>
            <a:r>
              <a:rPr lang="en-US" dirty="0" err="1">
                <a:cs typeface="Calibri"/>
              </a:rPr>
              <a:t>nosso</a:t>
            </a:r>
            <a:r>
              <a:rPr lang="en-US" dirty="0">
                <a:cs typeface="Calibri"/>
              </a:rPr>
              <a:t> </a:t>
            </a:r>
            <a:r>
              <a:rPr lang="en-US" dirty="0" err="1" smtClean="0">
                <a:cs typeface="Calibri"/>
              </a:rPr>
              <a:t>cliente</a:t>
            </a:r>
            <a:r>
              <a:rPr lang="en-US" dirty="0" smtClean="0">
                <a:cs typeface="Calibri"/>
              </a:rPr>
              <a:t> e </a:t>
            </a:r>
            <a:r>
              <a:rPr lang="en-US" dirty="0" err="1" smtClean="0">
                <a:cs typeface="Calibri"/>
              </a:rPr>
              <a:t>controle</a:t>
            </a:r>
            <a:r>
              <a:rPr lang="en-US" dirty="0" smtClean="0">
                <a:cs typeface="Calibri"/>
              </a:rPr>
              <a:t> da </a:t>
            </a:r>
            <a:r>
              <a:rPr lang="en-US" dirty="0" err="1" smtClean="0">
                <a:cs typeface="Calibri"/>
              </a:rPr>
              <a:t>sua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safra</a:t>
            </a:r>
            <a:r>
              <a:rPr lang="en-US" dirty="0" smtClean="0">
                <a:cs typeface="Calibri"/>
              </a:rPr>
              <a:t>.</a:t>
            </a:r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026868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3D7C2-3AC4-4629-BDF9-6B0B54905EA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63DB4F8-26D6-4826-BE1D-F83A135FE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20" y="1132622"/>
            <a:ext cx="9704177" cy="5374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42582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55FF62-2A49-452F-BD92-DE8557FF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3" y="1128623"/>
            <a:ext cx="9975010" cy="5592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338019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7A7B-1EB0-4D95-A1FB-D8FABCF5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Principais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Requisitos</a:t>
            </a:r>
            <a:r>
              <a:rPr lang="en-US">
                <a:cs typeface="Calibri Light"/>
              </a:rPr>
              <a:t>(Backlog):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5E9CCA1-F915-40D1-8AED-78640D4C5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410" y="2113221"/>
            <a:ext cx="8903179" cy="4316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677299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7380-9502-4EB3-BF6B-B5A3F089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63839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Site </a:t>
            </a:r>
            <a:r>
              <a:rPr lang="en-US" err="1">
                <a:cs typeface="Calibri Light"/>
              </a:rPr>
              <a:t>institucional</a:t>
            </a:r>
            <a:r>
              <a:rPr lang="en-US">
                <a:cs typeface="Calibri Light"/>
              </a:rPr>
              <a:t>:</a:t>
            </a:r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A7462C-1EDB-4F85-BDEC-EC3E48BA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58" y="1672935"/>
            <a:ext cx="9003336" cy="5061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E4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18039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199</Words>
  <Application>Microsoft Office PowerPoint</Application>
  <PresentationFormat>Widescreen</PresentationFormat>
  <Paragraphs>48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Glacial Indifference</vt:lpstr>
      <vt:lpstr>Tema do Office</vt:lpstr>
      <vt:lpstr>Apresentação do PowerPoint</vt:lpstr>
      <vt:lpstr>Equipe MushSolution:</vt:lpstr>
      <vt:lpstr> Visão do Projeto</vt:lpstr>
      <vt:lpstr> Contexto</vt:lpstr>
      <vt:lpstr>Apresentação do PowerPoint</vt:lpstr>
      <vt:lpstr>Apresentação do PowerPoint</vt:lpstr>
      <vt:lpstr>Apresentação do PowerPoint</vt:lpstr>
      <vt:lpstr>Principais Requisitos(Backlog):</vt:lpstr>
      <vt:lpstr>Site institucional:</vt:lpstr>
      <vt:lpstr>Analytics:</vt:lpstr>
      <vt:lpstr>Sensor DTH11</vt:lpstr>
      <vt:lpstr>Modelo de dados lógico:</vt:lpstr>
      <vt:lpstr>Github: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 DE OLIVEIRA GOMES SILVA</dc:creator>
  <cp:lastModifiedBy>Aluno</cp:lastModifiedBy>
  <cp:revision>36</cp:revision>
  <dcterms:created xsi:type="dcterms:W3CDTF">2021-10-14T21:40:02Z</dcterms:created>
  <dcterms:modified xsi:type="dcterms:W3CDTF">2021-12-01T15:27:35Z</dcterms:modified>
</cp:coreProperties>
</file>